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417" r:id="rId6"/>
    <p:sldId id="409" r:id="rId7"/>
    <p:sldId id="378" r:id="rId8"/>
    <p:sldId id="413" r:id="rId9"/>
    <p:sldId id="414" r:id="rId10"/>
    <p:sldId id="418" r:id="rId11"/>
    <p:sldId id="320" r:id="rId12"/>
    <p:sldId id="411" r:id="rId13"/>
    <p:sldId id="398" r:id="rId14"/>
    <p:sldId id="416" r:id="rId15"/>
    <p:sldId id="305" r:id="rId16"/>
  </p:sldIdLst>
  <p:sldSz cx="12192000" cy="6858000"/>
  <p:notesSz cx="12192000" cy="6858000"/>
  <p:custDataLst>
    <p:tags r:id="rId20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8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61" autoAdjust="0"/>
  </p:normalViewPr>
  <p:slideViewPr>
    <p:cSldViewPr showGuides="1">
      <p:cViewPr varScale="1">
        <p:scale>
          <a:sx n="86" d="100"/>
          <a:sy n="86" d="100"/>
        </p:scale>
        <p:origin x="681" y="80"/>
      </p:cViewPr>
      <p:guideLst>
        <p:guide orient="horz" pos="2928"/>
        <p:guide pos="21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11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8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3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0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1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5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7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31.png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8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217" y="959709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16648" y="5917795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altLang="zh-CN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Long</a:t>
            </a: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Zhang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61432" y="1282747"/>
            <a:ext cx="11209321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POI-Enhancer: An LLM-based Semantic Enhancement Framework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for POI Representation Learning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90017" y="5117682"/>
            <a:ext cx="1981835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</a:t>
            </a:r>
            <a:r>
              <a:rPr lang="en-US" altLang="zh-CN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5</a:t>
            </a:r>
            <a:b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</a:b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438400" y="5056505"/>
            <a:ext cx="6774180" cy="6553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dirty="0" err="1"/>
              <a:t>Code:</a:t>
            </a:r>
            <a:r>
              <a:rPr lang="en-US" altLang="zh-CN" dirty="0"/>
              <a:t>https://github.com/Applied-Machine-Learning-Lab/POI-Enhancer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0600" y="2550160"/>
            <a:ext cx="9850120" cy="19075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3200" y="1600200"/>
            <a:ext cx="6583045" cy="46882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2043430"/>
            <a:ext cx="5696585" cy="389509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4600" y="1828800"/>
            <a:ext cx="5447030" cy="41389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5200" y="2362200"/>
            <a:ext cx="4206240" cy="21971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" y="2667000"/>
            <a:ext cx="6298565" cy="16370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117600" y="3845560"/>
            <a:ext cx="10177780" cy="6781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dirty="0"/>
              <a:t>1) </a:t>
            </a:r>
            <a:r>
              <a:rPr lang="en-US" altLang="zh-CN" dirty="0">
                <a:solidFill>
                  <a:schemeClr val="tx1"/>
                </a:solidFill>
              </a:rPr>
              <a:t>The first challenge lies in effectively extracting the </a:t>
            </a:r>
            <a:r>
              <a:rPr lang="en-US" altLang="zh-CN" dirty="0">
                <a:sym typeface="+mn-ea"/>
              </a:rPr>
              <a:t>geographical knowledge within LLMs.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     Avoid single tasks and implement universal vectors across tasks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143000" y="4648200"/>
            <a:ext cx="10598150" cy="9067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dirty="0"/>
              <a:t>2)</a:t>
            </a:r>
            <a:r>
              <a:rPr lang="en-US" altLang="zh-CN" dirty="0">
                <a:solidFill>
                  <a:schemeClr val="tx1"/>
                </a:solidFill>
              </a:rPr>
              <a:t>The second challenge is how to effectively integrate the </a:t>
            </a:r>
            <a:r>
              <a:rPr lang="en-US" altLang="zh-CN" dirty="0">
                <a:sym typeface="+mn-ea"/>
              </a:rPr>
              <a:t>extracted textual information into POI representation </a:t>
            </a:r>
            <a:r>
              <a:rPr lang="en-US" altLang="zh-CN" dirty="0">
                <a:solidFill>
                  <a:schemeClr val="tx1"/>
                </a:solidFill>
              </a:rPr>
              <a:t>for enhancement. 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    Avoid ignoring feature interactions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14400" y="1760220"/>
            <a:ext cx="10380980" cy="130619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r>
              <a:rPr lang="en-US" altLang="zh-CN" b="1" dirty="0">
                <a:solidFill>
                  <a:schemeClr val="tx1"/>
                </a:solidFill>
              </a:rPr>
              <a:t>Research background</a:t>
            </a:r>
            <a:r>
              <a:rPr lang="en-US" altLang="zh-CN" dirty="0">
                <a:solidFill>
                  <a:schemeClr val="tx1"/>
                </a:solidFill>
              </a:rPr>
              <a:t>: Previously, the textual information incorporated into POI representations typically involved only POI categories or check-in content, leading to relatively weak textual features in existing methods. In contrast, large language models (LLMs) trained on extensive text data have been found to possess rich textual knowledge.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14400" y="3352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/>
              <a:t>Facing two key challenges:</a:t>
            </a:r>
            <a:endParaRPr lang="en-US" altLang="zh-CN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6475" y="1905000"/>
            <a:ext cx="4011295" cy="335026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5181600" y="1729740"/>
            <a:ext cx="7009765" cy="3683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200000"/>
              </a:lnSpc>
              <a:buClrTx/>
              <a:buSzTx/>
              <a:buFontTx/>
            </a:pPr>
            <a:r>
              <a:rPr lang="en-US" altLang="zh-CN" sz="2000">
                <a:sym typeface="+mn-ea"/>
              </a:rPr>
              <a:t>POI:  p = ( id, pn, c, lon, lat,   ...)</a:t>
            </a:r>
            <a:endParaRPr lang="en-US" altLang="zh-CN" sz="2000"/>
          </a:p>
          <a:p>
            <a:pPr algn="l">
              <a:lnSpc>
                <a:spcPct val="200000"/>
              </a:lnSpc>
              <a:buClrTx/>
              <a:buSzTx/>
              <a:buFontTx/>
            </a:pPr>
            <a:r>
              <a:rPr lang="en-US" altLang="zh-CN" sz="2000"/>
              <a:t>check-in record:  r = ( u ,p ,t )</a:t>
            </a:r>
            <a:endParaRPr lang="en-US" altLang="zh-CN" sz="2000"/>
          </a:p>
          <a:p>
            <a:pPr algn="l">
              <a:lnSpc>
                <a:spcPct val="200000"/>
              </a:lnSpc>
              <a:buClrTx/>
              <a:buSzTx/>
              <a:buFontTx/>
            </a:pPr>
            <a:r>
              <a:rPr lang="en-US" altLang="zh-CN" sz="2000"/>
              <a:t>Check-in Record Sequence:  R =[r1, r2, ...   rL]    </a:t>
            </a:r>
            <a:r>
              <a:rPr lang="en-US" altLang="zh-CN" sz="2000"/>
              <a:t>order: t </a:t>
            </a:r>
            <a:endParaRPr lang="en-US" altLang="zh-CN" sz="2000"/>
          </a:p>
          <a:p>
            <a:pPr algn="l">
              <a:lnSpc>
                <a:spcPct val="200000"/>
              </a:lnSpc>
              <a:buClrTx/>
              <a:buSzTx/>
              <a:buFontTx/>
            </a:pPr>
            <a:r>
              <a:rPr lang="en-US" altLang="zh-CN" sz="2000"/>
              <a:t>the set of all  users’ check-in record sequences:   S=[ R1,  R2,  ...  ]</a:t>
            </a:r>
            <a:endParaRPr lang="en-US" altLang="zh-CN" sz="2000"/>
          </a:p>
          <a:p>
            <a:pPr algn="l">
              <a:lnSpc>
                <a:spcPct val="200000"/>
              </a:lnSpc>
              <a:buClrTx/>
              <a:buSzTx/>
              <a:buFontTx/>
            </a:pPr>
            <a:r>
              <a:rPr lang="en-US" altLang="zh-CN" sz="2000"/>
              <a:t>Epi = f(pi) for each POI</a:t>
            </a:r>
            <a:endParaRPr lang="en-US" altLang="zh-CN" sz="2000"/>
          </a:p>
          <a:p>
            <a:pPr algn="l">
              <a:lnSpc>
                <a:spcPct val="200000"/>
              </a:lnSpc>
              <a:buClrTx/>
              <a:buSzTx/>
              <a:buFontTx/>
            </a:pPr>
            <a:r>
              <a:rPr lang="en-US" altLang="zh-CN" sz="2000"/>
              <a:t>Epi = </a:t>
            </a:r>
            <a:r>
              <a:rPr lang="en-US" altLang="zh-CN" sz="2000">
                <a:solidFill>
                  <a:srgbClr val="FF0000"/>
                </a:solidFill>
              </a:rPr>
              <a:t>g(</a:t>
            </a:r>
            <a:r>
              <a:rPr lang="en-US" altLang="zh-CN" sz="2000"/>
              <a:t> F(pi) </a:t>
            </a:r>
            <a:r>
              <a:rPr lang="en-US" altLang="zh-CN" sz="2000">
                <a:solidFill>
                  <a:srgbClr val="FF0000"/>
                </a:solidFill>
              </a:rPr>
              <a:t>)</a:t>
            </a:r>
            <a:r>
              <a:rPr lang="en-US" altLang="zh-CN" sz="2000"/>
              <a:t>,  Epi∈ Rd, where d is a uniform dimension.</a:t>
            </a:r>
            <a:endParaRPr lang="en-US" altLang="zh-CN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4" name="object 16"/>
          <p:cNvSpPr txBox="1"/>
          <p:nvPr/>
        </p:nvSpPr>
        <p:spPr>
          <a:xfrm>
            <a:off x="48387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3000" y="1524000"/>
            <a:ext cx="9959975" cy="536956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rcRect b="9357"/>
          <a:stretch>
            <a:fillRect/>
          </a:stretch>
        </p:blipFill>
        <p:spPr>
          <a:xfrm>
            <a:off x="4038600" y="1600200"/>
            <a:ext cx="4551045" cy="5205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0000" y="1980000"/>
            <a:ext cx="2096108" cy="4140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9600" y="1689735"/>
            <a:ext cx="6154420" cy="5746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9600" y="2438400"/>
            <a:ext cx="6044565" cy="43561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43400" y="3200400"/>
            <a:ext cx="6191250" cy="1754505"/>
          </a:xfrm>
          <a:prstGeom prst="rect">
            <a:avLst/>
          </a:prstGeom>
        </p:spPr>
      </p:pic>
      <p:sp>
        <p:nvSpPr>
          <p:cNvPr id="31" name="左大括号 30"/>
          <p:cNvSpPr/>
          <p:nvPr/>
        </p:nvSpPr>
        <p:spPr>
          <a:xfrm>
            <a:off x="3810000" y="2678430"/>
            <a:ext cx="209550" cy="356362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18685" y="5257800"/>
            <a:ext cx="5815965" cy="11537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0000" y="1548000"/>
            <a:ext cx="1660525" cy="493458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0" y="4343400"/>
            <a:ext cx="5931535" cy="88836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7600" y="2743200"/>
            <a:ext cx="6877685" cy="8909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0000" y="1476000"/>
            <a:ext cx="1882775" cy="521144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4400" y="2057400"/>
            <a:ext cx="5553710" cy="8572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0200" y="6098540"/>
            <a:ext cx="4836795" cy="42608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00600" y="3352800"/>
            <a:ext cx="5494020" cy="96266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97960" y="4313555"/>
            <a:ext cx="6280150" cy="1473200"/>
          </a:xfrm>
          <a:prstGeom prst="rect">
            <a:avLst/>
          </a:prstGeom>
        </p:spPr>
      </p:pic>
      <p:sp>
        <p:nvSpPr>
          <p:cNvPr id="36" name="左大括号 35"/>
          <p:cNvSpPr/>
          <p:nvPr/>
        </p:nvSpPr>
        <p:spPr>
          <a:xfrm>
            <a:off x="3886200" y="1935480"/>
            <a:ext cx="209550" cy="87757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90600" y="1662430"/>
            <a:ext cx="10636250" cy="4963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 b="1"/>
              <a:t>Sequence-Time Contrastive Learning</a:t>
            </a:r>
            <a:r>
              <a:rPr lang="en-US" altLang="zh-CN" sz="2000"/>
              <a:t> A formal constraintis that given a check-in record sequence R and a check-in record r = (u, p, t), for any r′ = (u, p′, t′) in the R, wehave the following two requirements for r′:</a:t>
            </a:r>
            <a:endParaRPr lang="en-US" altLang="zh-CN" sz="2000"/>
          </a:p>
          <a:p>
            <a:pPr indent="457200"/>
            <a:r>
              <a:rPr lang="en-US" altLang="zh-CN" sz="2000">
                <a:solidFill>
                  <a:srgbClr val="FF0000"/>
                </a:solidFill>
              </a:rPr>
              <a:t>• |index(r′) − index(r)| ≤ λ, where index is a function  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indicating the position in R, and λ is a threshold.</a:t>
            </a:r>
            <a:endParaRPr lang="en-US" altLang="zh-CN" sz="2000">
              <a:solidFill>
                <a:srgbClr val="FF0000"/>
              </a:solidFill>
            </a:endParaRPr>
          </a:p>
          <a:p>
            <a:r>
              <a:rPr lang="en-US" altLang="zh-CN" sz="2000"/>
              <a:t>       </a:t>
            </a:r>
            <a:r>
              <a:rPr lang="en-US" altLang="zh-CN" sz="2000">
                <a:solidFill>
                  <a:srgbClr val="FF0000"/>
                </a:solidFill>
              </a:rPr>
              <a:t>• date(r′) = date(r), where date is a function that extracts the date from a timestamp.</a:t>
            </a:r>
            <a:endParaRPr lang="en-US" altLang="zh-CN" sz="2000">
              <a:solidFill>
                <a:srgbClr val="FF0000"/>
              </a:solidFill>
            </a:endParaRPr>
          </a:p>
          <a:p>
            <a:r>
              <a:rPr lang="en-US" altLang="zh-CN" sz="2000"/>
              <a:t>        The p′ in r′ which meets the above requirements is considered a positive sample.</a:t>
            </a:r>
            <a:endParaRPr lang="en-US" altLang="zh-CN" sz="2000"/>
          </a:p>
          <a:p>
            <a:r>
              <a:rPr lang="en-US" altLang="zh-CN" sz="2000" b="1"/>
              <a:t>Geography Contrastive Learning</a:t>
            </a:r>
            <a:r>
              <a:rPr lang="en-US" altLang="zh-CN" sz="2000"/>
              <a:t> Given a POI p, the positive samples p′ have to meet the following two criteria:</a:t>
            </a:r>
            <a:endParaRPr lang="en-US" altLang="zh-CN" sz="2000"/>
          </a:p>
          <a:p>
            <a:pPr indent="457200"/>
            <a:r>
              <a:rPr lang="en-US" altLang="zh-CN" sz="2000">
                <a:solidFill>
                  <a:srgbClr val="FF0000"/>
                </a:solidFill>
              </a:rPr>
              <a:t>• Area(p) is defined as Square(p, τ), where Square is a function that generates the corresponding square region with a side length of τ. The point p′ lies within theArea(p).</a:t>
            </a:r>
            <a:endParaRPr lang="en-US" altLang="zh-CN" sz="2000">
              <a:solidFill>
                <a:srgbClr val="FF0000"/>
              </a:solidFill>
            </a:endParaRPr>
          </a:p>
          <a:p>
            <a:pPr marL="0" lvl="0" indent="457200">
              <a:buNone/>
            </a:pPr>
            <a:r>
              <a:rPr lang="en-US" altLang="zh-CN" sz="2000">
                <a:solidFill>
                  <a:srgbClr val="FF0000"/>
                </a:solidFill>
              </a:rPr>
              <a:t>• p′.c = p.c, and c is the category attribute of a POI introduced in Section 2.</a:t>
            </a:r>
            <a:endParaRPr lang="en-US" altLang="zh-CN" sz="200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altLang="zh-CN" sz="2000" b="1">
                <a:solidFill>
                  <a:schemeClr val="tx1"/>
                </a:solidFill>
              </a:rPr>
              <a:t>Functional Contrastive Learning</a:t>
            </a:r>
            <a:r>
              <a:rPr lang="en-US" altLang="zh-CN" sz="2000">
                <a:solidFill>
                  <a:schemeClr val="tx1"/>
                </a:solidFill>
              </a:rPr>
              <a:t> Given a POI p, the positive samples p′ must satisfy the following two conditions:</a:t>
            </a:r>
            <a:endParaRPr lang="en-US" altLang="zh-CN" sz="2000">
              <a:solidFill>
                <a:schemeClr val="tx1"/>
              </a:solidFill>
            </a:endParaRPr>
          </a:p>
          <a:p>
            <a:pPr marL="0" lvl="0" indent="457200">
              <a:buNone/>
            </a:pPr>
            <a:r>
              <a:rPr lang="en-US" altLang="zh-CN" sz="2000">
                <a:solidFill>
                  <a:srgbClr val="FF0000"/>
                </a:solidFill>
              </a:rPr>
              <a:t>• p′.visit pattern = p.visit pattern, and visit pattern  is the visit pattern attribute of a POI.</a:t>
            </a:r>
            <a:endParaRPr lang="en-US" altLang="zh-CN" sz="200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altLang="zh-CN" sz="2000">
                <a:solidFill>
                  <a:srgbClr val="FF0000"/>
                </a:solidFill>
              </a:rPr>
              <a:t>        • p′.c = p.c, where c is the category attribute of a POI.</a:t>
            </a:r>
            <a:endParaRPr lang="en-US" altLang="zh-CN" sz="2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605" y="1576705"/>
            <a:ext cx="11655425" cy="49688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6444</Words>
  <Application>WPS 演示</Application>
  <PresentationFormat>宽屏</PresentationFormat>
  <Paragraphs>294</Paragraphs>
  <Slides>13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 </cp:lastModifiedBy>
  <cp:revision>444</cp:revision>
  <dcterms:created xsi:type="dcterms:W3CDTF">2023-09-17T03:47:00Z</dcterms:created>
  <dcterms:modified xsi:type="dcterms:W3CDTF">2025-09-02T09:25:41Z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2023-09-03T16:00:00Z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2023-09-24T16:00:00Z</vt:filetime>
  </property>
  <property fmtid="{D5CDD505-2E9C-101B-9397-08002B2CF9AE}" pid="5" name="ICV">
    <vt:lpwstr>67510F68E3064DBD936EECFD77DBFFE6_13</vt:lpwstr>
  </property>
  <property fmtid="{D5CDD505-2E9C-101B-9397-08002B2CF9AE}" pid="6" name="KSOProductBuildVer">
    <vt:lpwstr>2052-12.1.0.22529</vt:lpwstr>
  </property>
</Properties>
</file>